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</p:sldIdLst>
  <p:sldSz cx="9144000" cy="5715000" type="screen16x1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4879B"/>
    <a:srgbClr val="7030A0"/>
    <a:srgbClr val="5C438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1348"/>
    <p:restoredTop sz="94671"/>
  </p:normalViewPr>
  <p:slideViewPr>
    <p:cSldViewPr snapToGrid="0">
      <p:cViewPr>
        <p:scale>
          <a:sx n="95" d="100"/>
          <a:sy n="95" d="100"/>
        </p:scale>
        <p:origin x="472" y="6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796748" y="0"/>
            <a:ext cx="5347252" cy="19896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96747" y="1989667"/>
            <a:ext cx="5347251" cy="2800994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086600" y="5410729"/>
            <a:ext cx="2057400" cy="304271"/>
          </a:xfrm>
        </p:spPr>
        <p:txBody>
          <a:bodyPr/>
          <a:lstStyle/>
          <a:p>
            <a:fld id="{3DC5EDA3-9FBF-0743-B67D-6D2EA41929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55086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885F4-D98B-304E-BF3D-3D85F35ACF1E}" type="datetimeFigureOut">
              <a:rPr lang="en-US" smtClean="0"/>
              <a:t>7/9/23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C5EDA3-9FBF-0743-B67D-6D2EA41929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39097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424782"/>
            <a:ext cx="7886700" cy="2377281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824553"/>
            <a:ext cx="7886700" cy="1250156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885F4-D98B-304E-BF3D-3D85F35ACF1E}" type="datetimeFigureOut">
              <a:rPr lang="en-US" smtClean="0"/>
              <a:t>7/9/23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C5EDA3-9FBF-0743-B67D-6D2EA41929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31963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521354"/>
            <a:ext cx="3886200" cy="3626115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521354"/>
            <a:ext cx="3886200" cy="3626115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885F4-D98B-304E-BF3D-3D85F35ACF1E}" type="datetimeFigureOut">
              <a:rPr lang="en-US" smtClean="0"/>
              <a:t>7/9/23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C5EDA3-9FBF-0743-B67D-6D2EA41929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53851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04271"/>
            <a:ext cx="7886700" cy="1104636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400969"/>
            <a:ext cx="3868340" cy="686593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087563"/>
            <a:ext cx="3868340" cy="307049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400969"/>
            <a:ext cx="3887391" cy="686593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087563"/>
            <a:ext cx="3887391" cy="307049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885F4-D98B-304E-BF3D-3D85F35ACF1E}" type="datetimeFigureOut">
              <a:rPr lang="en-US" smtClean="0"/>
              <a:t>7/9/23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C5EDA3-9FBF-0743-B67D-6D2EA41929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23373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885F4-D98B-304E-BF3D-3D85F35ACF1E}" type="datetimeFigureOut">
              <a:rPr lang="en-US" smtClean="0"/>
              <a:t>7/9/23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C5EDA3-9FBF-0743-B67D-6D2EA41929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18125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885F4-D98B-304E-BF3D-3D85F35ACF1E}" type="datetimeFigureOut">
              <a:rPr lang="en-US" smtClean="0"/>
              <a:t>7/9/23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C5EDA3-9FBF-0743-B67D-6D2EA41929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17385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81000"/>
            <a:ext cx="2949178" cy="13335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822855"/>
            <a:ext cx="4629150" cy="4061354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714500"/>
            <a:ext cx="2949178" cy="3176323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885F4-D98B-304E-BF3D-3D85F35ACF1E}" type="datetimeFigureOut">
              <a:rPr lang="en-US" smtClean="0"/>
              <a:t>7/9/23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C5EDA3-9FBF-0743-B67D-6D2EA41929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46185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81000"/>
            <a:ext cx="2949178" cy="13335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822855"/>
            <a:ext cx="4629150" cy="4061354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714500"/>
            <a:ext cx="2949178" cy="3176323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885F4-D98B-304E-BF3D-3D85F35ACF1E}" type="datetimeFigureOut">
              <a:rPr lang="en-US" smtClean="0"/>
              <a:t>7/9/23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C5EDA3-9FBF-0743-B67D-6D2EA41929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3019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885F4-D98B-304E-BF3D-3D85F35ACF1E}" type="datetimeFigureOut">
              <a:rPr lang="en-US" smtClean="0"/>
              <a:t>7/9/23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C5EDA3-9FBF-0743-B67D-6D2EA41929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84849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04271"/>
            <a:ext cx="1971675" cy="484319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04271"/>
            <a:ext cx="5800725" cy="484319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885F4-D98B-304E-BF3D-3D85F35ACF1E}" type="datetimeFigureOut">
              <a:rPr lang="en-US" smtClean="0"/>
              <a:t>7/9/23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C5EDA3-9FBF-0743-B67D-6D2EA41929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62725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04271"/>
            <a:ext cx="7886700" cy="11046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521354"/>
            <a:ext cx="7886700" cy="36261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5296959"/>
            <a:ext cx="20574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7885F4-D98B-304E-BF3D-3D85F35ACF1E}" type="datetimeFigureOut">
              <a:rPr lang="en-US" smtClean="0"/>
              <a:t>7/9/23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5296959"/>
            <a:ext cx="30861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5296959"/>
            <a:ext cx="20574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C5EDA3-9FBF-0743-B67D-6D2EA41929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31751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Icon&#10;&#10;Description automatically generated">
            <a:extLst>
              <a:ext uri="{FF2B5EF4-FFF2-40B4-BE49-F238E27FC236}">
                <a16:creationId xmlns:a16="http://schemas.microsoft.com/office/drawing/2014/main" id="{C9A3FCF1-02EB-9785-1993-E95E232B04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63204" y="4140343"/>
            <a:ext cx="2203309" cy="2203309"/>
          </a:xfrm>
          <a:prstGeom prst="rect">
            <a:avLst/>
          </a:prstGeom>
        </p:spPr>
      </p:pic>
      <p:pic>
        <p:nvPicPr>
          <p:cNvPr id="10" name="Picture 9" descr="Icon&#10;&#10;Description automatically generated">
            <a:extLst>
              <a:ext uri="{FF2B5EF4-FFF2-40B4-BE49-F238E27FC236}">
                <a16:creationId xmlns:a16="http://schemas.microsoft.com/office/drawing/2014/main" id="{38F82A33-6840-2C32-A13C-EC65D7E72A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5345" y="1275996"/>
            <a:ext cx="970554" cy="970554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DC2C333A-9111-C422-B14D-EED032E7CD7A}"/>
              </a:ext>
            </a:extLst>
          </p:cNvPr>
          <p:cNvSpPr txBox="1"/>
          <p:nvPr/>
        </p:nvSpPr>
        <p:spPr>
          <a:xfrm>
            <a:off x="4651805" y="2615996"/>
            <a:ext cx="433084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ea typeface="Gadugi" panose="020B0502040204020203" pitchFamily="34" charset="0"/>
              </a:rPr>
              <a:t>Take a few moments to look carefully at this photograph.</a:t>
            </a:r>
          </a:p>
          <a:p>
            <a:endParaRPr lang="en-US" sz="1600" dirty="0">
              <a:ea typeface="Gadugi" panose="020B0502040204020203" pitchFamily="34" charset="0"/>
            </a:endParaRPr>
          </a:p>
          <a:p>
            <a:r>
              <a:rPr lang="en-US" sz="1600" dirty="0">
                <a:ea typeface="Gadugi" panose="020B0502040204020203" pitchFamily="34" charset="0"/>
              </a:rPr>
              <a:t>If you were to choose one word to sum up the image, what would it be?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349C616-9D28-AE11-5C5B-2B800DBCD0CD}"/>
              </a:ext>
            </a:extLst>
          </p:cNvPr>
          <p:cNvSpPr txBox="1"/>
          <p:nvPr/>
        </p:nvSpPr>
        <p:spPr>
          <a:xfrm>
            <a:off x="4490450" y="710"/>
            <a:ext cx="4653550" cy="1147676"/>
          </a:xfrm>
          <a:prstGeom prst="rect">
            <a:avLst/>
          </a:prstGeom>
          <a:solidFill>
            <a:srgbClr val="04879B">
              <a:alpha val="28756"/>
            </a:srgbClr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7" name="Picture 6" descr="Icon&#10;&#10;Description automatically generated">
            <a:extLst>
              <a:ext uri="{FF2B5EF4-FFF2-40B4-BE49-F238E27FC236}">
                <a16:creationId xmlns:a16="http://schemas.microsoft.com/office/drawing/2014/main" id="{349025B9-6A6F-16C2-D07F-9152A46CBB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50060" y="162087"/>
            <a:ext cx="813441" cy="81344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0F5D13F-07FB-FA08-FF7B-EC900F42F085}"/>
              </a:ext>
            </a:extLst>
          </p:cNvPr>
          <p:cNvSpPr txBox="1"/>
          <p:nvPr/>
        </p:nvSpPr>
        <p:spPr>
          <a:xfrm>
            <a:off x="5672723" y="162087"/>
            <a:ext cx="2992397" cy="9618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>
                <a:solidFill>
                  <a:srgbClr val="7030A0"/>
                </a:solidFill>
                <a:latin typeface="Cavolini" panose="03000502040302020204" pitchFamily="66" charset="0"/>
                <a:ea typeface="Gadugi" panose="020F0502020204030204" pitchFamily="34" charset="0"/>
                <a:cs typeface="Cavolini" panose="03000502040302020204" pitchFamily="66" charset="0"/>
              </a:rPr>
              <a:t>LIVING OUR VISION AND VALUES</a:t>
            </a:r>
            <a:endParaRPr lang="en-US" sz="800" dirty="0">
              <a:solidFill>
                <a:srgbClr val="7030A0"/>
              </a:solidFill>
              <a:latin typeface="Cavolini" panose="03000502040302020204" pitchFamily="66" charset="0"/>
              <a:ea typeface="Gadugi" panose="020F0502020204030204" pitchFamily="34" charset="0"/>
              <a:cs typeface="Cavolini" panose="03000502040302020204" pitchFamily="66" charset="0"/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2400" dirty="0">
                <a:solidFill>
                  <a:srgbClr val="04879B"/>
                </a:solidFill>
                <a:latin typeface="Cavolini" panose="03000502040302020204" pitchFamily="66" charset="0"/>
                <a:ea typeface="Gadugi" panose="020F0502020204030204" pitchFamily="34" charset="0"/>
                <a:cs typeface="Cavolini" panose="03000502040302020204" pitchFamily="66" charset="0"/>
              </a:rPr>
              <a:t>COMMUNITY</a:t>
            </a:r>
            <a:r>
              <a:rPr lang="en-US" sz="2400" dirty="0">
                <a:solidFill>
                  <a:schemeClr val="bg1"/>
                </a:solidFill>
                <a:latin typeface="Cavolini" panose="03000502040302020204" pitchFamily="66" charset="0"/>
                <a:ea typeface="Gadugi" panose="020F0502020204030204" pitchFamily="34" charset="0"/>
                <a:cs typeface="Cavolini" panose="03000502040302020204" pitchFamily="66" charset="0"/>
              </a:rPr>
              <a:t>   </a:t>
            </a:r>
            <a:endParaRPr lang="en-US" sz="800" dirty="0">
              <a:solidFill>
                <a:srgbClr val="5C4385"/>
              </a:solidFill>
              <a:latin typeface="Cavolini" panose="03000502040302020204" pitchFamily="66" charset="0"/>
              <a:ea typeface="Gadugi" panose="020F0502020204030204" pitchFamily="34" charset="0"/>
              <a:cs typeface="Cavolini" panose="03000502040302020204" pitchFamily="66" charset="0"/>
            </a:endParaRPr>
          </a:p>
          <a:p>
            <a:r>
              <a:rPr lang="en-US" sz="1200" b="1" dirty="0">
                <a:solidFill>
                  <a:srgbClr val="7030A0"/>
                </a:solidFill>
                <a:latin typeface="Cavolini" panose="03000502040302020204" pitchFamily="66" charset="0"/>
                <a:ea typeface="Gadugi" panose="020F0502020204030204" pitchFamily="34" charset="0"/>
                <a:cs typeface="Cavolini" panose="03000502040302020204" pitchFamily="66" charset="0"/>
              </a:rPr>
              <a:t>LIVING IN HARMONY</a:t>
            </a:r>
            <a:endParaRPr lang="en-US" sz="1200" b="1" dirty="0">
              <a:solidFill>
                <a:srgbClr val="7030A0"/>
              </a:solidFill>
              <a:latin typeface="Cavolini" panose="03000502040302020204" pitchFamily="66" charset="0"/>
              <a:cs typeface="Cavolini" panose="03000502040302020204" pitchFamily="66" charset="0"/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25DA16B9-10BB-F975-684F-0C62B7B1128C}"/>
              </a:ext>
            </a:extLst>
          </p:cNvPr>
          <p:cNvSpPr/>
          <p:nvPr/>
        </p:nvSpPr>
        <p:spPr>
          <a:xfrm>
            <a:off x="8117368" y="462292"/>
            <a:ext cx="381000" cy="372327"/>
          </a:xfrm>
          <a:prstGeom prst="ellipse">
            <a:avLst/>
          </a:prstGeom>
          <a:solidFill>
            <a:srgbClr val="0487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1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2DE5786-46F2-30E6-1270-80B0D3D470CD}"/>
              </a:ext>
            </a:extLst>
          </p:cNvPr>
          <p:cNvSpPr txBox="1"/>
          <p:nvPr/>
        </p:nvSpPr>
        <p:spPr>
          <a:xfrm>
            <a:off x="5617623" y="1560122"/>
            <a:ext cx="32852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   </a:t>
            </a:r>
            <a:r>
              <a:rPr lang="en-US" b="1" dirty="0">
                <a:solidFill>
                  <a:srgbClr val="7030A0"/>
                </a:solidFill>
                <a:latin typeface="Cavolini" panose="03000502040302020204" pitchFamily="66" charset="0"/>
                <a:ea typeface="Gadugi" panose="020B0502040204020203" pitchFamily="34" charset="0"/>
                <a:cs typeface="Cavolini" panose="03000502040302020204" pitchFamily="66" charset="0"/>
              </a:rPr>
              <a:t>LOOK</a:t>
            </a:r>
          </a:p>
        </p:txBody>
      </p:sp>
      <p:pic>
        <p:nvPicPr>
          <p:cNvPr id="5" name="Picture 4" descr="A group of children smiling for a photo&#10;&#10;Description automatically generated">
            <a:extLst>
              <a:ext uri="{FF2B5EF4-FFF2-40B4-BE49-F238E27FC236}">
                <a16:creationId xmlns:a16="http://schemas.microsoft.com/office/drawing/2014/main" id="{B97C4AA8-1518-B11D-B0E5-DE52C10D512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44" y="-597408"/>
            <a:ext cx="4486806" cy="6312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8159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DC2C333A-9111-C422-B14D-EED032E7CD7A}"/>
              </a:ext>
            </a:extLst>
          </p:cNvPr>
          <p:cNvSpPr txBox="1"/>
          <p:nvPr/>
        </p:nvSpPr>
        <p:spPr>
          <a:xfrm>
            <a:off x="5617623" y="1560122"/>
            <a:ext cx="32852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   </a:t>
            </a:r>
            <a:r>
              <a:rPr lang="en-US" b="1" dirty="0">
                <a:solidFill>
                  <a:srgbClr val="7030A0"/>
                </a:solidFill>
                <a:latin typeface="Cavolini" panose="03000502040302020204" pitchFamily="66" charset="0"/>
                <a:ea typeface="Gadugi" panose="020B0502040204020203" pitchFamily="34" charset="0"/>
                <a:cs typeface="Cavolini" panose="03000502040302020204" pitchFamily="66" charset="0"/>
              </a:rPr>
              <a:t>LEARN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84986CA-C2FC-3696-1711-5B4000DA7AA2}"/>
              </a:ext>
            </a:extLst>
          </p:cNvPr>
          <p:cNvSpPr txBox="1"/>
          <p:nvPr/>
        </p:nvSpPr>
        <p:spPr>
          <a:xfrm>
            <a:off x="4571999" y="3448467"/>
            <a:ext cx="4330839" cy="16722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400"/>
              </a:spcAft>
            </a:pPr>
            <a:r>
              <a:rPr lang="en-GB" sz="1600" dirty="0">
                <a:effectLst/>
                <a:ea typeface="Gadugi" panose="020B0502040204020203" pitchFamily="34" charset="0"/>
              </a:rPr>
              <a:t>What does it </a:t>
            </a:r>
            <a:r>
              <a:rPr lang="en-GB" sz="1600" i="1" dirty="0">
                <a:effectLst/>
                <a:ea typeface="Gadugi" panose="020B0502040204020203" pitchFamily="34" charset="0"/>
              </a:rPr>
              <a:t>mean</a:t>
            </a:r>
            <a:r>
              <a:rPr lang="en-GB" sz="1600" dirty="0">
                <a:effectLst/>
                <a:ea typeface="Gadugi" panose="020B0502040204020203" pitchFamily="34" charset="0"/>
              </a:rPr>
              <a:t> to live in harmony in a </a:t>
            </a:r>
            <a:r>
              <a:rPr lang="en-GB" sz="1600" b="1" dirty="0">
                <a:effectLst/>
                <a:ea typeface="Gadugi" panose="020B0502040204020203" pitchFamily="34" charset="0"/>
              </a:rPr>
              <a:t>community</a:t>
            </a:r>
            <a:r>
              <a:rPr lang="en-GB" sz="1600" dirty="0">
                <a:effectLst/>
                <a:ea typeface="Gadugi" panose="020B0502040204020203" pitchFamily="34" charset="0"/>
              </a:rPr>
              <a:t>?</a:t>
            </a:r>
            <a:br>
              <a:rPr lang="en-GB" sz="1600" dirty="0">
                <a:effectLst/>
                <a:ea typeface="Gadugi" panose="020B0502040204020203" pitchFamily="34" charset="0"/>
              </a:rPr>
            </a:br>
            <a:r>
              <a:rPr lang="en-GB" sz="1600" dirty="0">
                <a:effectLst/>
                <a:ea typeface="Gadugi" panose="020B0502040204020203" pitchFamily="34" charset="0"/>
              </a:rPr>
              <a:t>If we are living in harmony with one another,  what will visitors to our school </a:t>
            </a:r>
            <a:r>
              <a:rPr lang="en-GB" sz="1600" b="1" i="1" dirty="0">
                <a:effectLst/>
                <a:ea typeface="Gadugi" panose="020B0502040204020203" pitchFamily="34" charset="0"/>
              </a:rPr>
              <a:t>see</a:t>
            </a:r>
            <a:r>
              <a:rPr lang="en-GB" sz="1600" dirty="0">
                <a:effectLst/>
                <a:ea typeface="Gadugi" panose="020B0502040204020203" pitchFamily="34" charset="0"/>
              </a:rPr>
              <a:t>? </a:t>
            </a:r>
          </a:p>
          <a:p>
            <a:pPr>
              <a:spcAft>
                <a:spcPts val="400"/>
              </a:spcAft>
            </a:pPr>
            <a:r>
              <a:rPr lang="en-GB" sz="1600" dirty="0">
                <a:effectLst/>
                <a:ea typeface="Gadugi" panose="020B0502040204020203" pitchFamily="34" charset="0"/>
              </a:rPr>
              <a:t>What will they </a:t>
            </a:r>
            <a:r>
              <a:rPr lang="en-GB" sz="1600" b="1" i="1" dirty="0">
                <a:effectLst/>
                <a:ea typeface="Gadugi" panose="020B0502040204020203" pitchFamily="34" charset="0"/>
              </a:rPr>
              <a:t>hear</a:t>
            </a:r>
            <a:r>
              <a:rPr lang="en-GB" sz="1600" dirty="0">
                <a:effectLst/>
                <a:ea typeface="Gadugi" panose="020B0502040204020203" pitchFamily="34" charset="0"/>
              </a:rPr>
              <a:t>?</a:t>
            </a:r>
          </a:p>
          <a:p>
            <a:pPr>
              <a:spcAft>
                <a:spcPts val="400"/>
              </a:spcAft>
            </a:pPr>
            <a:r>
              <a:rPr lang="en-GB" sz="1600" dirty="0">
                <a:effectLst/>
                <a:ea typeface="Gadugi" panose="020B0502040204020203" pitchFamily="34" charset="0"/>
              </a:rPr>
              <a:t>What will they </a:t>
            </a:r>
            <a:r>
              <a:rPr lang="en-GB" sz="1600" b="1" i="1" dirty="0">
                <a:effectLst/>
                <a:ea typeface="Gadugi" panose="020B0502040204020203" pitchFamily="34" charset="0"/>
              </a:rPr>
              <a:t>feel</a:t>
            </a:r>
            <a:r>
              <a:rPr lang="en-GB" sz="1600" dirty="0">
                <a:effectLst/>
                <a:ea typeface="Gadugi" panose="020B0502040204020203" pitchFamily="34" charset="0"/>
              </a:rPr>
              <a:t>?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62337FF-F920-542F-370A-79A9B5BC77EC}"/>
              </a:ext>
            </a:extLst>
          </p:cNvPr>
          <p:cNvSpPr txBox="1"/>
          <p:nvPr/>
        </p:nvSpPr>
        <p:spPr>
          <a:xfrm>
            <a:off x="4571999" y="2344023"/>
            <a:ext cx="4330840" cy="1015663"/>
          </a:xfrm>
          <a:prstGeom prst="rect">
            <a:avLst/>
          </a:prstGeom>
          <a:solidFill>
            <a:srgbClr val="04879B">
              <a:alpha val="18000"/>
            </a:srgbClr>
          </a:solidFill>
        </p:spPr>
        <p:txBody>
          <a:bodyPr wrap="square" rtlCol="0">
            <a:spAutoFit/>
          </a:bodyPr>
          <a:lstStyle/>
          <a:p>
            <a:r>
              <a:rPr lang="en-US" sz="1400" b="1" dirty="0">
                <a:latin typeface="Gadugi" panose="020B0502040204020203" pitchFamily="34" charset="0"/>
                <a:ea typeface="Gadugi" panose="020B0502040204020203" pitchFamily="34" charset="0"/>
              </a:rPr>
              <a:t>Wise Words</a:t>
            </a:r>
            <a:r>
              <a:rPr lang="en-US" dirty="0"/>
              <a:t>		   </a:t>
            </a:r>
            <a:r>
              <a:rPr lang="en-US" dirty="0">
                <a:solidFill>
                  <a:srgbClr val="7030A0"/>
                </a:solidFill>
                <a:latin typeface="Gadugi" panose="020B0502040204020203" pitchFamily="34" charset="0"/>
                <a:ea typeface="Gadugi" panose="020B0502040204020203" pitchFamily="34" charset="0"/>
              </a:rPr>
              <a:t> </a:t>
            </a:r>
          </a:p>
          <a:p>
            <a:r>
              <a:rPr lang="en-GB" sz="1400" i="1" dirty="0">
                <a:effectLst/>
                <a:ea typeface="Gadugi" panose="020B0502040204020203" pitchFamily="34" charset="0"/>
              </a:rPr>
              <a:t>Clothe yourselves with love which binds us together in perfect harmony. </a:t>
            </a:r>
            <a:endParaRPr lang="en-GB" sz="1400" dirty="0">
              <a:effectLst/>
              <a:ea typeface="Gadugi" panose="020B0502040204020203" pitchFamily="34" charset="0"/>
            </a:endParaRPr>
          </a:p>
          <a:p>
            <a:r>
              <a:rPr lang="en-GB" sz="1400" dirty="0">
                <a:effectLst/>
                <a:ea typeface="Gadugi" panose="020B0502040204020203" pitchFamily="34" charset="0"/>
              </a:rPr>
              <a:t>Colossians 3:14 (paraphrase</a:t>
            </a:r>
            <a:r>
              <a:rPr lang="en-GB" sz="1400" dirty="0">
                <a:effectLst/>
                <a:latin typeface="Gadugi" panose="020B0502040204020203" pitchFamily="34" charset="0"/>
                <a:ea typeface="Gadugi" panose="020B0502040204020203" pitchFamily="34" charset="0"/>
              </a:rPr>
              <a:t>) </a:t>
            </a:r>
          </a:p>
        </p:txBody>
      </p:sp>
      <p:pic>
        <p:nvPicPr>
          <p:cNvPr id="14" name="Picture 13" descr="Icon&#10;&#10;Description automatically generated">
            <a:extLst>
              <a:ext uri="{FF2B5EF4-FFF2-40B4-BE49-F238E27FC236}">
                <a16:creationId xmlns:a16="http://schemas.microsoft.com/office/drawing/2014/main" id="{639D9824-C56B-DA58-AD36-FDBA994E48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0060" y="1285266"/>
            <a:ext cx="967564" cy="967564"/>
          </a:xfrm>
          <a:prstGeom prst="rect">
            <a:avLst/>
          </a:prstGeom>
        </p:spPr>
      </p:pic>
      <p:pic>
        <p:nvPicPr>
          <p:cNvPr id="16" name="Picture 15" descr="Icon&#10;&#10;Description automatically generated">
            <a:extLst>
              <a:ext uri="{FF2B5EF4-FFF2-40B4-BE49-F238E27FC236}">
                <a16:creationId xmlns:a16="http://schemas.microsoft.com/office/drawing/2014/main" id="{C28BBAA9-1D4A-0ECF-C5AF-F0F5D040AB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66465" y="4175070"/>
            <a:ext cx="2196787" cy="219678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7D4C9B4-67F5-F55E-FB3F-270586B10623}"/>
              </a:ext>
            </a:extLst>
          </p:cNvPr>
          <p:cNvSpPr txBox="1"/>
          <p:nvPr/>
        </p:nvSpPr>
        <p:spPr>
          <a:xfrm>
            <a:off x="4490450" y="710"/>
            <a:ext cx="4653550" cy="1147676"/>
          </a:xfrm>
          <a:prstGeom prst="rect">
            <a:avLst/>
          </a:prstGeom>
          <a:solidFill>
            <a:srgbClr val="04879B">
              <a:alpha val="28756"/>
            </a:srgbClr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59047398-A608-19BC-60AA-8778D8A4D5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50060" y="162087"/>
            <a:ext cx="813441" cy="813441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AF29F7C9-AE42-47C4-E86A-3E74005F0B55}"/>
              </a:ext>
            </a:extLst>
          </p:cNvPr>
          <p:cNvSpPr txBox="1"/>
          <p:nvPr/>
        </p:nvSpPr>
        <p:spPr>
          <a:xfrm>
            <a:off x="5672723" y="162087"/>
            <a:ext cx="2992397" cy="9618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>
                <a:solidFill>
                  <a:srgbClr val="7030A0"/>
                </a:solidFill>
                <a:latin typeface="Cavolini" panose="03000502040302020204" pitchFamily="66" charset="0"/>
                <a:ea typeface="Gadugi" panose="020F0502020204030204" pitchFamily="34" charset="0"/>
                <a:cs typeface="Cavolini" panose="03000502040302020204" pitchFamily="66" charset="0"/>
              </a:rPr>
              <a:t>LIVING OUR VISION AND VALUES</a:t>
            </a:r>
            <a:endParaRPr lang="en-US" sz="800" dirty="0">
              <a:solidFill>
                <a:srgbClr val="7030A0"/>
              </a:solidFill>
              <a:latin typeface="Cavolini" panose="03000502040302020204" pitchFamily="66" charset="0"/>
              <a:ea typeface="Gadugi" panose="020F0502020204030204" pitchFamily="34" charset="0"/>
              <a:cs typeface="Cavolini" panose="03000502040302020204" pitchFamily="66" charset="0"/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2400" dirty="0">
                <a:solidFill>
                  <a:srgbClr val="04879B"/>
                </a:solidFill>
                <a:latin typeface="Cavolini" panose="03000502040302020204" pitchFamily="66" charset="0"/>
                <a:ea typeface="Gadugi" panose="020F0502020204030204" pitchFamily="34" charset="0"/>
                <a:cs typeface="Cavolini" panose="03000502040302020204" pitchFamily="66" charset="0"/>
              </a:rPr>
              <a:t>COMMUNITY</a:t>
            </a:r>
            <a:r>
              <a:rPr lang="en-US" sz="2400" dirty="0">
                <a:solidFill>
                  <a:schemeClr val="bg1"/>
                </a:solidFill>
                <a:latin typeface="Cavolini" panose="03000502040302020204" pitchFamily="66" charset="0"/>
                <a:ea typeface="Gadugi" panose="020F0502020204030204" pitchFamily="34" charset="0"/>
                <a:cs typeface="Cavolini" panose="03000502040302020204" pitchFamily="66" charset="0"/>
              </a:rPr>
              <a:t>   </a:t>
            </a:r>
            <a:endParaRPr lang="en-US" sz="800" dirty="0">
              <a:solidFill>
                <a:srgbClr val="5C4385"/>
              </a:solidFill>
              <a:latin typeface="Cavolini" panose="03000502040302020204" pitchFamily="66" charset="0"/>
              <a:ea typeface="Gadugi" panose="020F0502020204030204" pitchFamily="34" charset="0"/>
              <a:cs typeface="Cavolini" panose="03000502040302020204" pitchFamily="66" charset="0"/>
            </a:endParaRPr>
          </a:p>
          <a:p>
            <a:r>
              <a:rPr lang="en-US" sz="1200" b="1" dirty="0">
                <a:solidFill>
                  <a:srgbClr val="7030A0"/>
                </a:solidFill>
                <a:latin typeface="Cavolini" panose="03000502040302020204" pitchFamily="66" charset="0"/>
                <a:ea typeface="Gadugi" panose="020F0502020204030204" pitchFamily="34" charset="0"/>
                <a:cs typeface="Cavolini" panose="03000502040302020204" pitchFamily="66" charset="0"/>
              </a:rPr>
              <a:t>LIVING IN HARMONY</a:t>
            </a:r>
            <a:endParaRPr lang="en-US" sz="1200" b="1" dirty="0">
              <a:solidFill>
                <a:srgbClr val="7030A0"/>
              </a:solidFill>
              <a:latin typeface="Cavolini" panose="03000502040302020204" pitchFamily="66" charset="0"/>
              <a:cs typeface="Cavolini" panose="03000502040302020204" pitchFamily="66" charset="0"/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EC8892C6-AC4F-3966-1139-B58A21FE41B8}"/>
              </a:ext>
            </a:extLst>
          </p:cNvPr>
          <p:cNvSpPr/>
          <p:nvPr/>
        </p:nvSpPr>
        <p:spPr>
          <a:xfrm>
            <a:off x="8117368" y="462292"/>
            <a:ext cx="381000" cy="372327"/>
          </a:xfrm>
          <a:prstGeom prst="ellipse">
            <a:avLst/>
          </a:prstGeom>
          <a:solidFill>
            <a:srgbClr val="0487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1</a:t>
            </a:r>
          </a:p>
        </p:txBody>
      </p:sp>
      <p:pic>
        <p:nvPicPr>
          <p:cNvPr id="15" name="Picture 14" descr="A group of children smiling for a photo&#10;&#10;Description automatically generated">
            <a:extLst>
              <a:ext uri="{FF2B5EF4-FFF2-40B4-BE49-F238E27FC236}">
                <a16:creationId xmlns:a16="http://schemas.microsoft.com/office/drawing/2014/main" id="{F634DAE8-30B1-7AB9-217D-21155C7BFEB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-592316"/>
            <a:ext cx="4486806" cy="6312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68303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DC2C333A-9111-C422-B14D-EED032E7CD7A}"/>
              </a:ext>
            </a:extLst>
          </p:cNvPr>
          <p:cNvSpPr txBox="1"/>
          <p:nvPr/>
        </p:nvSpPr>
        <p:spPr>
          <a:xfrm>
            <a:off x="5622290" y="1552683"/>
            <a:ext cx="33586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7030A0"/>
                </a:solidFill>
                <a:latin typeface="Cavolini" panose="03000502040302020204" pitchFamily="66" charset="0"/>
                <a:ea typeface="Gadugi" panose="020B0502040204020203" pitchFamily="34" charset="0"/>
                <a:cs typeface="Cavolini" panose="03000502040302020204" pitchFamily="66" charset="0"/>
              </a:rPr>
              <a:t>   REFLECT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84986CA-C2FC-3696-1711-5B4000DA7AA2}"/>
              </a:ext>
            </a:extLst>
          </p:cNvPr>
          <p:cNvSpPr txBox="1"/>
          <p:nvPr/>
        </p:nvSpPr>
        <p:spPr>
          <a:xfrm>
            <a:off x="4650061" y="2590016"/>
            <a:ext cx="433084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>
                <a:effectLst/>
                <a:ea typeface="Gadugi" panose="020B0502040204020203" pitchFamily="34" charset="0"/>
              </a:rPr>
              <a:t>What </a:t>
            </a:r>
            <a:r>
              <a:rPr lang="en-GB" sz="1600" dirty="0">
                <a:ea typeface="Gadugi" panose="020B0502040204020203" pitchFamily="34" charset="0"/>
              </a:rPr>
              <a:t>kinds of behaviour can break the bonds of </a:t>
            </a:r>
            <a:r>
              <a:rPr lang="en-GB" sz="1600" dirty="0">
                <a:effectLst/>
                <a:ea typeface="Gadugi" panose="020B0502040204020203" pitchFamily="34" charset="0"/>
              </a:rPr>
              <a:t>harmony (stop people getting on together) in our school </a:t>
            </a:r>
            <a:r>
              <a:rPr lang="en-GB" sz="1600" b="1" dirty="0">
                <a:effectLst/>
                <a:ea typeface="Gadugi" panose="020B0502040204020203" pitchFamily="34" charset="0"/>
              </a:rPr>
              <a:t>community</a:t>
            </a:r>
            <a:r>
              <a:rPr lang="en-GB" sz="1600" dirty="0">
                <a:effectLst/>
                <a:ea typeface="Gadugi" panose="020B0502040204020203" pitchFamily="34" charset="0"/>
              </a:rPr>
              <a:t>?</a:t>
            </a:r>
          </a:p>
          <a:p>
            <a:br>
              <a:rPr lang="en-GB" sz="1600" dirty="0">
                <a:effectLst/>
                <a:ea typeface="Gadugi" panose="020B0502040204020203" pitchFamily="34" charset="0"/>
              </a:rPr>
            </a:br>
            <a:r>
              <a:rPr lang="en-GB" sz="1600" dirty="0">
                <a:effectLst/>
                <a:ea typeface="Gadugi" panose="020B0502040204020203" pitchFamily="34" charset="0"/>
              </a:rPr>
              <a:t>What can we do to restore (bring back) harmony </a:t>
            </a:r>
          </a:p>
          <a:p>
            <a:r>
              <a:rPr lang="en-GB" sz="1600" dirty="0">
                <a:effectLst/>
                <a:ea typeface="Gadugi" panose="020B0502040204020203" pitchFamily="34" charset="0"/>
              </a:rPr>
              <a:t>when things go wrong? </a:t>
            </a:r>
          </a:p>
        </p:txBody>
      </p:sp>
      <p:pic>
        <p:nvPicPr>
          <p:cNvPr id="9" name="Picture 8" descr="Icon&#10;&#10;Description automatically generated">
            <a:extLst>
              <a:ext uri="{FF2B5EF4-FFF2-40B4-BE49-F238E27FC236}">
                <a16:creationId xmlns:a16="http://schemas.microsoft.com/office/drawing/2014/main" id="{F90B2B3E-D3B8-586C-B5F2-8D28753592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58099" y="4184173"/>
            <a:ext cx="2380321" cy="2380321"/>
          </a:xfrm>
          <a:prstGeom prst="rect">
            <a:avLst/>
          </a:prstGeom>
        </p:spPr>
      </p:pic>
      <p:pic>
        <p:nvPicPr>
          <p:cNvPr id="10" name="Picture 9" descr="Icon&#10;&#10;Description automatically generated">
            <a:extLst>
              <a:ext uri="{FF2B5EF4-FFF2-40B4-BE49-F238E27FC236}">
                <a16:creationId xmlns:a16="http://schemas.microsoft.com/office/drawing/2014/main" id="{8CC975D5-F1A3-E043-64DB-F9226C97CE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0060" y="1263354"/>
            <a:ext cx="972230" cy="97223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B3B36D6-2283-70B9-04FF-6DE369340C7D}"/>
              </a:ext>
            </a:extLst>
          </p:cNvPr>
          <p:cNvSpPr txBox="1"/>
          <p:nvPr/>
        </p:nvSpPr>
        <p:spPr>
          <a:xfrm>
            <a:off x="4490450" y="710"/>
            <a:ext cx="4653550" cy="1147676"/>
          </a:xfrm>
          <a:prstGeom prst="rect">
            <a:avLst/>
          </a:prstGeom>
          <a:solidFill>
            <a:srgbClr val="04879B">
              <a:alpha val="28756"/>
            </a:srgbClr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4" name="Picture 3" descr="Icon&#10;&#10;Description automatically generated">
            <a:extLst>
              <a:ext uri="{FF2B5EF4-FFF2-40B4-BE49-F238E27FC236}">
                <a16:creationId xmlns:a16="http://schemas.microsoft.com/office/drawing/2014/main" id="{164B841B-526A-E505-B40F-EB25824E4E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50060" y="162087"/>
            <a:ext cx="813441" cy="81344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006A7FA-9474-D67A-C985-03585236A5E9}"/>
              </a:ext>
            </a:extLst>
          </p:cNvPr>
          <p:cNvSpPr txBox="1"/>
          <p:nvPr/>
        </p:nvSpPr>
        <p:spPr>
          <a:xfrm>
            <a:off x="5672723" y="162087"/>
            <a:ext cx="2992397" cy="9618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>
                <a:solidFill>
                  <a:srgbClr val="7030A0"/>
                </a:solidFill>
                <a:latin typeface="Cavolini" panose="03000502040302020204" pitchFamily="66" charset="0"/>
                <a:ea typeface="Gadugi" panose="020F0502020204030204" pitchFamily="34" charset="0"/>
                <a:cs typeface="Cavolini" panose="03000502040302020204" pitchFamily="66" charset="0"/>
              </a:rPr>
              <a:t>LIVING OUR VISION AND VALUES</a:t>
            </a:r>
            <a:endParaRPr lang="en-US" sz="800" dirty="0">
              <a:solidFill>
                <a:srgbClr val="7030A0"/>
              </a:solidFill>
              <a:latin typeface="Cavolini" panose="03000502040302020204" pitchFamily="66" charset="0"/>
              <a:ea typeface="Gadugi" panose="020F0502020204030204" pitchFamily="34" charset="0"/>
              <a:cs typeface="Cavolini" panose="03000502040302020204" pitchFamily="66" charset="0"/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2400" dirty="0">
                <a:solidFill>
                  <a:srgbClr val="04879B"/>
                </a:solidFill>
                <a:latin typeface="Cavolini" panose="03000502040302020204" pitchFamily="66" charset="0"/>
                <a:ea typeface="Gadugi" panose="020F0502020204030204" pitchFamily="34" charset="0"/>
                <a:cs typeface="Cavolini" panose="03000502040302020204" pitchFamily="66" charset="0"/>
              </a:rPr>
              <a:t>COMMUNITY</a:t>
            </a:r>
            <a:r>
              <a:rPr lang="en-US" sz="2400" dirty="0">
                <a:solidFill>
                  <a:schemeClr val="bg1"/>
                </a:solidFill>
                <a:latin typeface="Cavolini" panose="03000502040302020204" pitchFamily="66" charset="0"/>
                <a:ea typeface="Gadugi" panose="020F0502020204030204" pitchFamily="34" charset="0"/>
                <a:cs typeface="Cavolini" panose="03000502040302020204" pitchFamily="66" charset="0"/>
              </a:rPr>
              <a:t>   </a:t>
            </a:r>
            <a:endParaRPr lang="en-US" sz="800" dirty="0">
              <a:solidFill>
                <a:srgbClr val="5C4385"/>
              </a:solidFill>
              <a:latin typeface="Cavolini" panose="03000502040302020204" pitchFamily="66" charset="0"/>
              <a:ea typeface="Gadugi" panose="020F0502020204030204" pitchFamily="34" charset="0"/>
              <a:cs typeface="Cavolini" panose="03000502040302020204" pitchFamily="66" charset="0"/>
            </a:endParaRPr>
          </a:p>
          <a:p>
            <a:r>
              <a:rPr lang="en-US" sz="1200" b="1" dirty="0">
                <a:solidFill>
                  <a:srgbClr val="7030A0"/>
                </a:solidFill>
                <a:latin typeface="Cavolini" panose="03000502040302020204" pitchFamily="66" charset="0"/>
                <a:ea typeface="Gadugi" panose="020F0502020204030204" pitchFamily="34" charset="0"/>
                <a:cs typeface="Cavolini" panose="03000502040302020204" pitchFamily="66" charset="0"/>
              </a:rPr>
              <a:t>LIVING IN HARMONY</a:t>
            </a:r>
            <a:endParaRPr lang="en-US" sz="1200" b="1" dirty="0">
              <a:solidFill>
                <a:srgbClr val="7030A0"/>
              </a:solidFill>
              <a:latin typeface="Cavolini" panose="03000502040302020204" pitchFamily="66" charset="0"/>
              <a:cs typeface="Cavolini" panose="03000502040302020204" pitchFamily="66" charset="0"/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A69A0A0C-3542-04A9-95C7-E7202B277007}"/>
              </a:ext>
            </a:extLst>
          </p:cNvPr>
          <p:cNvSpPr/>
          <p:nvPr/>
        </p:nvSpPr>
        <p:spPr>
          <a:xfrm>
            <a:off x="8117368" y="462292"/>
            <a:ext cx="381000" cy="372327"/>
          </a:xfrm>
          <a:prstGeom prst="ellipse">
            <a:avLst/>
          </a:prstGeom>
          <a:solidFill>
            <a:srgbClr val="0487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1</a:t>
            </a:r>
          </a:p>
        </p:txBody>
      </p:sp>
      <p:pic>
        <p:nvPicPr>
          <p:cNvPr id="7" name="Picture 6" descr="A group of children smiling for a photo&#10;&#10;Description automatically generated">
            <a:extLst>
              <a:ext uri="{FF2B5EF4-FFF2-40B4-BE49-F238E27FC236}">
                <a16:creationId xmlns:a16="http://schemas.microsoft.com/office/drawing/2014/main" id="{4DAB8241-6A82-40FA-9ECA-6E5890593F2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3498" y="-566188"/>
            <a:ext cx="4486806" cy="6312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975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DC2C333A-9111-C422-B14D-EED032E7CD7A}"/>
              </a:ext>
            </a:extLst>
          </p:cNvPr>
          <p:cNvSpPr txBox="1"/>
          <p:nvPr/>
        </p:nvSpPr>
        <p:spPr>
          <a:xfrm>
            <a:off x="5620870" y="1584827"/>
            <a:ext cx="33600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   </a:t>
            </a:r>
            <a:r>
              <a:rPr lang="en-US" b="1" dirty="0">
                <a:solidFill>
                  <a:srgbClr val="7030A0"/>
                </a:solidFill>
                <a:latin typeface="Cavolini" panose="03000502040302020204" pitchFamily="66" charset="0"/>
                <a:ea typeface="Gadugi" panose="020B0502040204020203" pitchFamily="34" charset="0"/>
                <a:cs typeface="Cavolini" panose="03000502040302020204" pitchFamily="66" charset="0"/>
              </a:rPr>
              <a:t>PRAY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84986CA-C2FC-3696-1711-5B4000DA7AA2}"/>
              </a:ext>
            </a:extLst>
          </p:cNvPr>
          <p:cNvSpPr txBox="1"/>
          <p:nvPr/>
        </p:nvSpPr>
        <p:spPr>
          <a:xfrm>
            <a:off x="4572001" y="2695808"/>
            <a:ext cx="4493941" cy="17113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4000"/>
              </a:lnSpc>
            </a:pPr>
            <a:r>
              <a:rPr lang="en-GB" sz="1600" dirty="0">
                <a:effectLst/>
                <a:ea typeface="Gadugi" panose="020B0502040204020203" pitchFamily="34" charset="0"/>
              </a:rPr>
              <a:t>Lord Jesus Christ,</a:t>
            </a:r>
          </a:p>
          <a:p>
            <a:pPr>
              <a:lnSpc>
                <a:spcPct val="114000"/>
              </a:lnSpc>
            </a:pPr>
            <a:r>
              <a:rPr lang="en-GB" sz="1600" dirty="0">
                <a:ea typeface="Gadugi" panose="020B0502040204020203" pitchFamily="34" charset="0"/>
              </a:rPr>
              <a:t>Thank you for our school </a:t>
            </a:r>
            <a:r>
              <a:rPr lang="en-GB" sz="1600" b="1" dirty="0">
                <a:ea typeface="Gadugi" panose="020B0502040204020203" pitchFamily="34" charset="0"/>
              </a:rPr>
              <a:t>community.</a:t>
            </a:r>
          </a:p>
          <a:p>
            <a:pPr>
              <a:lnSpc>
                <a:spcPct val="114000"/>
              </a:lnSpc>
            </a:pPr>
            <a:r>
              <a:rPr lang="en-GB" sz="1600" dirty="0">
                <a:effectLst/>
                <a:ea typeface="Gadugi" panose="020B0502040204020203" pitchFamily="34" charset="0"/>
              </a:rPr>
              <a:t>Help us to live together in a way that makes everyone fe</a:t>
            </a:r>
            <a:r>
              <a:rPr lang="en-GB" sz="1600" dirty="0">
                <a:ea typeface="Gadugi" panose="020B0502040204020203" pitchFamily="34" charset="0"/>
              </a:rPr>
              <a:t>el valued, precious and loved.</a:t>
            </a:r>
          </a:p>
          <a:p>
            <a:pPr>
              <a:lnSpc>
                <a:spcPct val="114000"/>
              </a:lnSpc>
            </a:pPr>
            <a:r>
              <a:rPr lang="en-GB" sz="1600" dirty="0">
                <a:ea typeface="Gadugi" panose="020B0502040204020203" pitchFamily="34" charset="0"/>
              </a:rPr>
              <a:t>Amen</a:t>
            </a:r>
            <a:endParaRPr lang="en-GB" sz="1600" dirty="0">
              <a:effectLst/>
              <a:ea typeface="Gadugi" panose="020B0502040204020203" pitchFamily="34" charset="0"/>
            </a:endParaRPr>
          </a:p>
          <a:p>
            <a:endParaRPr lang="en-GB" sz="1400" dirty="0">
              <a:effectLst/>
              <a:latin typeface="Gadugi" panose="020B0502040204020203" pitchFamily="34" charset="0"/>
              <a:ea typeface="Gadugi" panose="020B0502040204020203" pitchFamily="34" charset="0"/>
            </a:endParaRPr>
          </a:p>
        </p:txBody>
      </p:sp>
      <p:pic>
        <p:nvPicPr>
          <p:cNvPr id="13" name="Picture 12" descr="Icon&#10;&#10;Description automatically generated">
            <a:extLst>
              <a:ext uri="{FF2B5EF4-FFF2-40B4-BE49-F238E27FC236}">
                <a16:creationId xmlns:a16="http://schemas.microsoft.com/office/drawing/2014/main" id="{659FE90F-D421-4BDA-6183-E6B67B8676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63908" y="4181707"/>
            <a:ext cx="2201901" cy="2201901"/>
          </a:xfrm>
          <a:prstGeom prst="rect">
            <a:avLst/>
          </a:prstGeom>
        </p:spPr>
      </p:pic>
      <p:pic>
        <p:nvPicPr>
          <p:cNvPr id="14" name="Picture 13" descr="Icon&#10;&#10;Description automatically generated">
            <a:extLst>
              <a:ext uri="{FF2B5EF4-FFF2-40B4-BE49-F238E27FC236}">
                <a16:creationId xmlns:a16="http://schemas.microsoft.com/office/drawing/2014/main" id="{31393FEF-B00B-7393-5D2D-CE822EB840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0059" y="1294912"/>
            <a:ext cx="970811" cy="970811"/>
          </a:xfrm>
          <a:prstGeom prst="rect">
            <a:avLst/>
          </a:prstGeom>
        </p:spPr>
      </p:pic>
      <p:sp>
        <p:nvSpPr>
          <p:cNvPr id="9" name="Oval 8">
            <a:extLst>
              <a:ext uri="{FF2B5EF4-FFF2-40B4-BE49-F238E27FC236}">
                <a16:creationId xmlns:a16="http://schemas.microsoft.com/office/drawing/2014/main" id="{3BE6C631-1C53-6D40-1927-533D9CF0A3F4}"/>
              </a:ext>
            </a:extLst>
          </p:cNvPr>
          <p:cNvSpPr/>
          <p:nvPr/>
        </p:nvSpPr>
        <p:spPr>
          <a:xfrm>
            <a:off x="8117368" y="462292"/>
            <a:ext cx="381000" cy="372327"/>
          </a:xfrm>
          <a:prstGeom prst="ellipse">
            <a:avLst/>
          </a:prstGeom>
          <a:solidFill>
            <a:srgbClr val="0487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1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9288A55-B256-534F-D85D-829B74BCAA82}"/>
              </a:ext>
            </a:extLst>
          </p:cNvPr>
          <p:cNvSpPr txBox="1"/>
          <p:nvPr/>
        </p:nvSpPr>
        <p:spPr>
          <a:xfrm>
            <a:off x="4490450" y="710"/>
            <a:ext cx="4653550" cy="1147676"/>
          </a:xfrm>
          <a:prstGeom prst="rect">
            <a:avLst/>
          </a:prstGeom>
          <a:solidFill>
            <a:srgbClr val="04879B">
              <a:alpha val="28756"/>
            </a:srgbClr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5F650EEC-31FF-451E-0734-FE1FE5EFA7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50060" y="162087"/>
            <a:ext cx="813441" cy="813441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8342A46A-EC43-CBCD-71FC-D9DCCF5950D3}"/>
              </a:ext>
            </a:extLst>
          </p:cNvPr>
          <p:cNvSpPr txBox="1"/>
          <p:nvPr/>
        </p:nvSpPr>
        <p:spPr>
          <a:xfrm>
            <a:off x="5672723" y="162087"/>
            <a:ext cx="2992397" cy="9618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>
                <a:solidFill>
                  <a:srgbClr val="7030A0"/>
                </a:solidFill>
                <a:latin typeface="Cavolini" panose="03000502040302020204" pitchFamily="66" charset="0"/>
                <a:ea typeface="Gadugi" panose="020F0502020204030204" pitchFamily="34" charset="0"/>
                <a:cs typeface="Cavolini" panose="03000502040302020204" pitchFamily="66" charset="0"/>
              </a:rPr>
              <a:t>LIVING OUR VISION AND VALUES</a:t>
            </a:r>
            <a:endParaRPr lang="en-US" sz="800" dirty="0">
              <a:solidFill>
                <a:srgbClr val="7030A0"/>
              </a:solidFill>
              <a:latin typeface="Cavolini" panose="03000502040302020204" pitchFamily="66" charset="0"/>
              <a:ea typeface="Gadugi" panose="020F0502020204030204" pitchFamily="34" charset="0"/>
              <a:cs typeface="Cavolini" panose="03000502040302020204" pitchFamily="66" charset="0"/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2400" dirty="0">
                <a:solidFill>
                  <a:srgbClr val="04879B"/>
                </a:solidFill>
                <a:latin typeface="Cavolini" panose="03000502040302020204" pitchFamily="66" charset="0"/>
                <a:ea typeface="Gadugi" panose="020F0502020204030204" pitchFamily="34" charset="0"/>
                <a:cs typeface="Cavolini" panose="03000502040302020204" pitchFamily="66" charset="0"/>
              </a:rPr>
              <a:t>COMMUNITY</a:t>
            </a:r>
            <a:r>
              <a:rPr lang="en-US" sz="2400" dirty="0">
                <a:solidFill>
                  <a:schemeClr val="bg1"/>
                </a:solidFill>
                <a:latin typeface="Cavolini" panose="03000502040302020204" pitchFamily="66" charset="0"/>
                <a:ea typeface="Gadugi" panose="020F0502020204030204" pitchFamily="34" charset="0"/>
                <a:cs typeface="Cavolini" panose="03000502040302020204" pitchFamily="66" charset="0"/>
              </a:rPr>
              <a:t>   </a:t>
            </a:r>
            <a:endParaRPr lang="en-US" sz="800" dirty="0">
              <a:solidFill>
                <a:srgbClr val="5C4385"/>
              </a:solidFill>
              <a:latin typeface="Cavolini" panose="03000502040302020204" pitchFamily="66" charset="0"/>
              <a:ea typeface="Gadugi" panose="020F0502020204030204" pitchFamily="34" charset="0"/>
              <a:cs typeface="Cavolini" panose="03000502040302020204" pitchFamily="66" charset="0"/>
            </a:endParaRPr>
          </a:p>
          <a:p>
            <a:r>
              <a:rPr lang="en-US" sz="1200" b="1" dirty="0">
                <a:solidFill>
                  <a:srgbClr val="7030A0"/>
                </a:solidFill>
                <a:latin typeface="Cavolini" panose="03000502040302020204" pitchFamily="66" charset="0"/>
                <a:ea typeface="Gadugi" panose="020F0502020204030204" pitchFamily="34" charset="0"/>
                <a:cs typeface="Cavolini" panose="03000502040302020204" pitchFamily="66" charset="0"/>
              </a:rPr>
              <a:t>LIVING IN HARMONY</a:t>
            </a:r>
            <a:endParaRPr lang="en-US" sz="1200" b="1" dirty="0">
              <a:solidFill>
                <a:srgbClr val="7030A0"/>
              </a:solidFill>
              <a:latin typeface="Cavolini" panose="03000502040302020204" pitchFamily="66" charset="0"/>
              <a:cs typeface="Cavolini" panose="03000502040302020204" pitchFamily="66" charset="0"/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B3CE0F7E-AE6F-2E1F-38E4-EF5E2228FECF}"/>
              </a:ext>
            </a:extLst>
          </p:cNvPr>
          <p:cNvSpPr/>
          <p:nvPr/>
        </p:nvSpPr>
        <p:spPr>
          <a:xfrm>
            <a:off x="8117368" y="462292"/>
            <a:ext cx="381000" cy="372327"/>
          </a:xfrm>
          <a:prstGeom prst="ellipse">
            <a:avLst/>
          </a:prstGeom>
          <a:solidFill>
            <a:srgbClr val="0487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1</a:t>
            </a:r>
          </a:p>
        </p:txBody>
      </p:sp>
      <p:pic>
        <p:nvPicPr>
          <p:cNvPr id="15" name="Picture 14" descr="A group of children smiling for a photo&#10;&#10;Description automatically generated">
            <a:extLst>
              <a:ext uri="{FF2B5EF4-FFF2-40B4-BE49-F238E27FC236}">
                <a16:creationId xmlns:a16="http://schemas.microsoft.com/office/drawing/2014/main" id="{4A9048E4-4861-B7F9-FFCD-6EB0796FF40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-597408"/>
            <a:ext cx="4486806" cy="6312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56008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DC2C333A-9111-C422-B14D-EED032E7CD7A}"/>
              </a:ext>
            </a:extLst>
          </p:cNvPr>
          <p:cNvSpPr txBox="1"/>
          <p:nvPr/>
        </p:nvSpPr>
        <p:spPr>
          <a:xfrm>
            <a:off x="5620870" y="1584827"/>
            <a:ext cx="33600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   </a:t>
            </a:r>
            <a:r>
              <a:rPr lang="en-US" b="1" dirty="0">
                <a:solidFill>
                  <a:srgbClr val="7030A0"/>
                </a:solidFill>
                <a:latin typeface="Cavolini" panose="03000502040302020204" pitchFamily="66" charset="0"/>
                <a:ea typeface="Gadugi" panose="020B0502040204020203" pitchFamily="34" charset="0"/>
                <a:cs typeface="Cavolini" panose="03000502040302020204" pitchFamily="66" charset="0"/>
              </a:rPr>
              <a:t>LIVING IT OUT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84986CA-C2FC-3696-1711-5B4000DA7AA2}"/>
              </a:ext>
            </a:extLst>
          </p:cNvPr>
          <p:cNvSpPr txBox="1"/>
          <p:nvPr/>
        </p:nvSpPr>
        <p:spPr>
          <a:xfrm>
            <a:off x="4787153" y="2695808"/>
            <a:ext cx="4278789" cy="8692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4000"/>
              </a:lnSpc>
            </a:pPr>
            <a:r>
              <a:rPr lang="en-GB" sz="1600" dirty="0">
                <a:effectLst/>
                <a:ea typeface="Gadugi" panose="020B0502040204020203" pitchFamily="34" charset="0"/>
              </a:rPr>
              <a:t>How does working together in harmony </a:t>
            </a:r>
            <a:r>
              <a:rPr lang="en-GB" sz="1600">
                <a:effectLst/>
                <a:ea typeface="Gadugi" panose="020B0502040204020203" pitchFamily="34" charset="0"/>
              </a:rPr>
              <a:t>help </a:t>
            </a:r>
          </a:p>
          <a:p>
            <a:pPr>
              <a:lnSpc>
                <a:spcPct val="114000"/>
              </a:lnSpc>
            </a:pPr>
            <a:r>
              <a:rPr lang="en-GB" sz="1600">
                <a:effectLst/>
                <a:ea typeface="Gadugi" panose="020B0502040204020203" pitchFamily="34" charset="0"/>
              </a:rPr>
              <a:t>us </a:t>
            </a:r>
            <a:r>
              <a:rPr lang="en-GB" sz="1600" dirty="0">
                <a:effectLst/>
                <a:ea typeface="Gadugi" panose="020B0502040204020203" pitchFamily="34" charset="0"/>
              </a:rPr>
              <a:t>to live out our school vision?</a:t>
            </a:r>
          </a:p>
          <a:p>
            <a:endParaRPr lang="en-GB" sz="1400" dirty="0">
              <a:effectLst/>
              <a:latin typeface="Gadugi" panose="020B0502040204020203" pitchFamily="34" charset="0"/>
              <a:ea typeface="Gadugi" panose="020B0502040204020203" pitchFamily="34" charset="0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3BE6C631-1C53-6D40-1927-533D9CF0A3F4}"/>
              </a:ext>
            </a:extLst>
          </p:cNvPr>
          <p:cNvSpPr/>
          <p:nvPr/>
        </p:nvSpPr>
        <p:spPr>
          <a:xfrm>
            <a:off x="8117368" y="462292"/>
            <a:ext cx="381000" cy="372327"/>
          </a:xfrm>
          <a:prstGeom prst="ellipse">
            <a:avLst/>
          </a:prstGeom>
          <a:solidFill>
            <a:srgbClr val="0487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1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9288A55-B256-534F-D85D-829B74BCAA82}"/>
              </a:ext>
            </a:extLst>
          </p:cNvPr>
          <p:cNvSpPr txBox="1"/>
          <p:nvPr/>
        </p:nvSpPr>
        <p:spPr>
          <a:xfrm>
            <a:off x="4490450" y="710"/>
            <a:ext cx="4653550" cy="1147676"/>
          </a:xfrm>
          <a:prstGeom prst="rect">
            <a:avLst/>
          </a:prstGeom>
          <a:solidFill>
            <a:srgbClr val="04879B">
              <a:alpha val="28756"/>
            </a:srgbClr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5F650EEC-31FF-451E-0734-FE1FE5EFA7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0060" y="162087"/>
            <a:ext cx="813441" cy="813441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8342A46A-EC43-CBCD-71FC-D9DCCF5950D3}"/>
              </a:ext>
            </a:extLst>
          </p:cNvPr>
          <p:cNvSpPr txBox="1"/>
          <p:nvPr/>
        </p:nvSpPr>
        <p:spPr>
          <a:xfrm>
            <a:off x="5672723" y="162087"/>
            <a:ext cx="2992397" cy="9618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>
                <a:solidFill>
                  <a:srgbClr val="7030A0"/>
                </a:solidFill>
                <a:latin typeface="Cavolini" panose="03000502040302020204" pitchFamily="66" charset="0"/>
                <a:ea typeface="Gadugi" panose="020F0502020204030204" pitchFamily="34" charset="0"/>
                <a:cs typeface="Cavolini" panose="03000502040302020204" pitchFamily="66" charset="0"/>
              </a:rPr>
              <a:t>LIVING OUR VISION AND VALUES</a:t>
            </a:r>
            <a:endParaRPr lang="en-US" sz="800" dirty="0">
              <a:solidFill>
                <a:srgbClr val="7030A0"/>
              </a:solidFill>
              <a:latin typeface="Cavolini" panose="03000502040302020204" pitchFamily="66" charset="0"/>
              <a:ea typeface="Gadugi" panose="020F0502020204030204" pitchFamily="34" charset="0"/>
              <a:cs typeface="Cavolini" panose="03000502040302020204" pitchFamily="66" charset="0"/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2400" dirty="0">
                <a:solidFill>
                  <a:srgbClr val="04879B"/>
                </a:solidFill>
                <a:latin typeface="Cavolini" panose="03000502040302020204" pitchFamily="66" charset="0"/>
                <a:ea typeface="Gadugi" panose="020F0502020204030204" pitchFamily="34" charset="0"/>
                <a:cs typeface="Cavolini" panose="03000502040302020204" pitchFamily="66" charset="0"/>
              </a:rPr>
              <a:t>COMMUNITY</a:t>
            </a:r>
            <a:r>
              <a:rPr lang="en-US" sz="2400" dirty="0">
                <a:solidFill>
                  <a:schemeClr val="bg1"/>
                </a:solidFill>
                <a:latin typeface="Cavolini" panose="03000502040302020204" pitchFamily="66" charset="0"/>
                <a:ea typeface="Gadugi" panose="020F0502020204030204" pitchFamily="34" charset="0"/>
                <a:cs typeface="Cavolini" panose="03000502040302020204" pitchFamily="66" charset="0"/>
              </a:rPr>
              <a:t>   </a:t>
            </a:r>
            <a:endParaRPr lang="en-US" sz="800" dirty="0">
              <a:solidFill>
                <a:srgbClr val="5C4385"/>
              </a:solidFill>
              <a:latin typeface="Cavolini" panose="03000502040302020204" pitchFamily="66" charset="0"/>
              <a:ea typeface="Gadugi" panose="020F0502020204030204" pitchFamily="34" charset="0"/>
              <a:cs typeface="Cavolini" panose="03000502040302020204" pitchFamily="66" charset="0"/>
            </a:endParaRPr>
          </a:p>
          <a:p>
            <a:r>
              <a:rPr lang="en-US" sz="1200" b="1" dirty="0">
                <a:solidFill>
                  <a:srgbClr val="7030A0"/>
                </a:solidFill>
                <a:latin typeface="Cavolini" panose="03000502040302020204" pitchFamily="66" charset="0"/>
                <a:ea typeface="Gadugi" panose="020F0502020204030204" pitchFamily="34" charset="0"/>
                <a:cs typeface="Cavolini" panose="03000502040302020204" pitchFamily="66" charset="0"/>
              </a:rPr>
              <a:t>LIVING IN HARMONY</a:t>
            </a:r>
            <a:endParaRPr lang="en-US" sz="1200" b="1" dirty="0">
              <a:solidFill>
                <a:srgbClr val="7030A0"/>
              </a:solidFill>
              <a:latin typeface="Cavolini" panose="03000502040302020204" pitchFamily="66" charset="0"/>
              <a:cs typeface="Cavolini" panose="03000502040302020204" pitchFamily="66" charset="0"/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B3CE0F7E-AE6F-2E1F-38E4-EF5E2228FECF}"/>
              </a:ext>
            </a:extLst>
          </p:cNvPr>
          <p:cNvSpPr/>
          <p:nvPr/>
        </p:nvSpPr>
        <p:spPr>
          <a:xfrm>
            <a:off x="8117368" y="462292"/>
            <a:ext cx="381000" cy="372327"/>
          </a:xfrm>
          <a:prstGeom prst="ellipse">
            <a:avLst/>
          </a:prstGeom>
          <a:solidFill>
            <a:srgbClr val="0487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1</a:t>
            </a:r>
          </a:p>
        </p:txBody>
      </p:sp>
      <p:pic>
        <p:nvPicPr>
          <p:cNvPr id="15" name="Picture 14" descr="A group of children smiling for a photo&#10;&#10;Description automatically generated">
            <a:extLst>
              <a:ext uri="{FF2B5EF4-FFF2-40B4-BE49-F238E27FC236}">
                <a16:creationId xmlns:a16="http://schemas.microsoft.com/office/drawing/2014/main" id="{4A9048E4-4861-B7F9-FFCD-6EB0796FF4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597408"/>
            <a:ext cx="4486806" cy="6312408"/>
          </a:xfrm>
          <a:prstGeom prst="rect">
            <a:avLst/>
          </a:prstGeom>
        </p:spPr>
      </p:pic>
      <p:pic>
        <p:nvPicPr>
          <p:cNvPr id="3" name="Picture 2" descr="A group of arrows pointing to different directions&#10;&#10;Description automatically generated">
            <a:extLst>
              <a:ext uri="{FF2B5EF4-FFF2-40B4-BE49-F238E27FC236}">
                <a16:creationId xmlns:a16="http://schemas.microsoft.com/office/drawing/2014/main" id="{3BD14A3D-EF86-4480-7CD4-93CBE4BCF4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57195" y="1439809"/>
            <a:ext cx="1015527" cy="903931"/>
          </a:xfrm>
          <a:prstGeom prst="rect">
            <a:avLst/>
          </a:prstGeom>
        </p:spPr>
      </p:pic>
      <p:pic>
        <p:nvPicPr>
          <p:cNvPr id="6" name="Picture 5" descr="A group of arrows pointing to different directions&#10;&#10;Description automatically generated">
            <a:extLst>
              <a:ext uri="{FF2B5EF4-FFF2-40B4-BE49-F238E27FC236}">
                <a16:creationId xmlns:a16="http://schemas.microsoft.com/office/drawing/2014/main" id="{6C6718FB-E649-7AFA-CA48-F1006885793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51573" y="4528561"/>
            <a:ext cx="1627094" cy="1448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022223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 2013 - 2022">
  <a:themeElements>
    <a:clrScheme name="Office Theme 2013 - 202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 2013 - 2022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 2013 - 2022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239</TotalTime>
  <Words>240</Words>
  <Application>Microsoft Macintosh PowerPoint</Application>
  <PresentationFormat>On-screen Show (16:10)</PresentationFormat>
  <Paragraphs>45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1" baseType="lpstr">
      <vt:lpstr>Arial</vt:lpstr>
      <vt:lpstr>Calibri</vt:lpstr>
      <vt:lpstr>Calibri Light</vt:lpstr>
      <vt:lpstr>Cavolini</vt:lpstr>
      <vt:lpstr>Gadugi</vt:lpstr>
      <vt:lpstr>Office Theme 2013 - 2022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CAROLYN WRIGHT</dc:creator>
  <cp:keywords/>
  <dc:description/>
  <cp:lastModifiedBy>CAROLYN WRIGHT</cp:lastModifiedBy>
  <cp:revision>13</cp:revision>
  <dcterms:created xsi:type="dcterms:W3CDTF">2023-02-02T09:58:48Z</dcterms:created>
  <dcterms:modified xsi:type="dcterms:W3CDTF">2023-07-09T17:31:37Z</dcterms:modified>
  <cp:category/>
</cp:coreProperties>
</file>